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9" r:id="rId10"/>
    <p:sldId id="308" r:id="rId11"/>
    <p:sldId id="300" r:id="rId12"/>
    <p:sldId id="265" r:id="rId13"/>
    <p:sldId id="301" r:id="rId14"/>
    <p:sldId id="302" r:id="rId15"/>
    <p:sldId id="303" r:id="rId16"/>
    <p:sldId id="309" r:id="rId17"/>
    <p:sldId id="310" r:id="rId18"/>
    <p:sldId id="319" r:id="rId19"/>
    <p:sldId id="311" r:id="rId20"/>
    <p:sldId id="304" r:id="rId21"/>
    <p:sldId id="267" r:id="rId22"/>
    <p:sldId id="313" r:id="rId23"/>
    <p:sldId id="312" r:id="rId24"/>
    <p:sldId id="269" r:id="rId25"/>
    <p:sldId id="314" r:id="rId26"/>
    <p:sldId id="270" r:id="rId27"/>
    <p:sldId id="315" r:id="rId28"/>
    <p:sldId id="316" r:id="rId29"/>
    <p:sldId id="317" r:id="rId30"/>
    <p:sldId id="318" r:id="rId31"/>
    <p:sldId id="307" r:id="rId32"/>
    <p:sldId id="272" r:id="rId33"/>
    <p:sldId id="320" r:id="rId34"/>
    <p:sldId id="321" r:id="rId35"/>
    <p:sldId id="322" r:id="rId36"/>
    <p:sldId id="323" r:id="rId37"/>
    <p:sldId id="324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7" r:id="rId5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FF0"/>
    <a:srgbClr val="3333FF"/>
    <a:srgbClr val="3333CC"/>
    <a:srgbClr val="008000"/>
    <a:srgbClr val="009900"/>
    <a:srgbClr val="339966"/>
    <a:srgbClr val="808080"/>
    <a:srgbClr val="8FFFD2"/>
    <a:srgbClr val="00FF99"/>
    <a:srgbClr val="A2C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79" d="100"/>
          <a:sy n="79" d="100"/>
        </p:scale>
        <p:origin x="-213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D138701A-496A-46B1-BB64-CF1D04C3536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43568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53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3920B5C-A9E0-42F8-B0D8-18C3E21EB09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50496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86CFDA-BA9A-4118-9995-01947E261DC7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Web Application Development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A4523E-7B4E-4306-9DD7-0C65B5C5362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996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807720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C54A8A-EC83-4BC5-B48C-A23671E55882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Web Application Development</a:t>
            </a: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5CF243-786F-4254-B068-4C9F0B6EA12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7726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F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0"/>
            <a:ext cx="7772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Web App Development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914400"/>
            <a:ext cx="80010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66800" y="6248400"/>
            <a:ext cx="1600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339966"/>
                </a:solidFill>
                <a:latin typeface="Arial" charset="0"/>
              </a:defRPr>
            </a:lvl1pPr>
          </a:lstStyle>
          <a:p>
            <a:pPr>
              <a:defRPr/>
            </a:pPr>
            <a:fld id="{9561A2BC-730C-4E82-8855-BE79563A3DC6}" type="datetime1">
              <a:rPr lang="en-US" smtClean="0"/>
              <a:t>9/2/2023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819400" y="6248400"/>
            <a:ext cx="4572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339966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543800" y="6245225"/>
            <a:ext cx="11430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39966"/>
                </a:solidFill>
              </a:defRPr>
            </a:lvl1pPr>
          </a:lstStyle>
          <a:p>
            <a:fld id="{1F038FB7-3440-4982-8E15-1047A8D5B201}" type="slidenum">
              <a:rPr lang="en-US" altLang="en-US"/>
              <a:pPr/>
              <a:t>‹#›</a:t>
            </a:fld>
            <a:endParaRPr lang="en-US" altLang="en-US"/>
          </a:p>
        </p:txBody>
      </p:sp>
      <p:pic>
        <p:nvPicPr>
          <p:cNvPr id="1031" name="Picture 7" descr="j0300520"/>
          <p:cNvPicPr>
            <a:picLocks noChangeAspect="1" noChangeArrowheads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0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Line 8"/>
          <p:cNvSpPr>
            <a:spLocks noChangeShapeType="1"/>
          </p:cNvSpPr>
          <p:nvPr userDrawn="1"/>
        </p:nvSpPr>
        <p:spPr bwMode="auto">
          <a:xfrm>
            <a:off x="990600" y="838200"/>
            <a:ext cx="7696200" cy="0"/>
          </a:xfrm>
          <a:prstGeom prst="line">
            <a:avLst/>
          </a:prstGeom>
          <a:noFill/>
          <a:ln w="63500">
            <a:solidFill>
              <a:srgbClr val="00808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1033" name="Line 9"/>
          <p:cNvSpPr>
            <a:spLocks noChangeShapeType="1"/>
          </p:cNvSpPr>
          <p:nvPr userDrawn="1"/>
        </p:nvSpPr>
        <p:spPr bwMode="auto">
          <a:xfrm>
            <a:off x="0" y="838200"/>
            <a:ext cx="0" cy="6019800"/>
          </a:xfrm>
          <a:prstGeom prst="line">
            <a:avLst/>
          </a:prstGeom>
          <a:noFill/>
          <a:ln w="1905000">
            <a:solidFill>
              <a:srgbClr val="A2CEB1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3399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339966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339966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339966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339966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rgbClr val="339966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rgbClr val="339966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rgbClr val="339966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rgbClr val="339966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q"/>
        <a:defRPr sz="2400">
          <a:solidFill>
            <a:srgbClr val="0066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Ø"/>
        <a:defRPr sz="2400">
          <a:solidFill>
            <a:srgbClr val="006600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2400">
          <a:solidFill>
            <a:srgbClr val="006600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6600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400">
          <a:solidFill>
            <a:srgbClr val="006600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006600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006600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006600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400">
          <a:solidFill>
            <a:srgbClr val="0066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ngular.io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mongodb.org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90600" y="0"/>
            <a:ext cx="7696200" cy="762000"/>
          </a:xfrm>
        </p:spPr>
        <p:txBody>
          <a:bodyPr/>
          <a:lstStyle/>
          <a:p>
            <a:pPr eaLnBrk="1" hangingPunct="1"/>
            <a:r>
              <a:rPr lang="en-US" altLang="en-US" dirty="0"/>
              <a:t>Web Application Development</a:t>
            </a:r>
          </a:p>
        </p:txBody>
      </p:sp>
      <p:sp>
        <p:nvSpPr>
          <p:cNvPr id="2054" name="WordArt 7" descr="Paper bag"/>
          <p:cNvSpPr>
            <a:spLocks noChangeArrowheads="1" noChangeShapeType="1" noTextEdit="1"/>
          </p:cNvSpPr>
          <p:nvPr/>
        </p:nvSpPr>
        <p:spPr bwMode="auto">
          <a:xfrm>
            <a:off x="1828800" y="2438400"/>
            <a:ext cx="5562600" cy="163195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 dirty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COMP-229</a:t>
            </a:r>
          </a:p>
          <a:p>
            <a:pPr algn="ctr"/>
            <a:r>
              <a:rPr lang="en-US" sz="3600" kern="10" dirty="0">
                <a:ln w="9525">
                  <a:solidFill>
                    <a:srgbClr val="008000"/>
                  </a:solidFill>
                  <a:round/>
                  <a:headEnd/>
                  <a:tailEnd/>
                </a:ln>
                <a:blipFill dpi="0" rotWithShape="0">
                  <a:blip r:embed="rId2"/>
                  <a:srcRect/>
                  <a:tile tx="0" ty="0" sx="100000" sy="100000" flip="none" algn="tl"/>
                </a:blipFill>
                <a:effectLst>
                  <a:outerShdw dist="563972" dir="14049741" sx="125000" sy="125000" algn="tl" rotWithShape="0">
                    <a:srgbClr val="C7DFD3">
                      <a:alpha val="79999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Fall 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MongoDB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1F82323-BB60-4926-AD74-51A288423497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10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E6D9D1-8275-433B-A165-397AD4474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103936"/>
            <a:ext cx="8077200" cy="487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682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MongoDB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DE5309-8ACF-4E7C-A755-9B7C2FE34E74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11</a:t>
            </a:fld>
            <a:endParaRPr lang="en-US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E96A7F5-4E5E-4FE9-BC6E-8D9205A42B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382" y="914400"/>
            <a:ext cx="673563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6647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MongoDB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085869A-73B1-4EE5-9B4D-C62FBB396D97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12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51464BA-A21F-4486-827D-FA7559FAE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382" y="914400"/>
            <a:ext cx="673563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23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MongoDB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8C10D1-E289-460D-9832-665E084B99AB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13</a:t>
            </a:fld>
            <a:endParaRPr lang="en-US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704F325-D846-4A7A-82B3-48480BFA2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382" y="914400"/>
            <a:ext cx="673563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203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MongoDB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8C540C8-616A-4E0A-B060-F45C19338C1E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14</a:t>
            </a:fld>
            <a:endParaRPr lang="en-US" alt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C9E2D3A-CA9F-4BD5-A589-EB5714554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382" y="914400"/>
            <a:ext cx="673563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9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MongoDB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7E50E0-2F43-4688-B191-AFBDCAC098AD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15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4EFCD5-6CFC-4976-BC13-18A2BB422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382" y="914400"/>
            <a:ext cx="673563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746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MongoDB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F0900-E589-4571-8104-C4E5F766F697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16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483F269-33C0-458B-82F6-3957189CF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382" y="914400"/>
            <a:ext cx="673563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9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MongoDB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CAB520-DFB0-4494-AA1B-9392AE2C5EF5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17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9A07B72-2CDF-431A-9EE1-2F35C0302E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100274"/>
            <a:ext cx="8077200" cy="488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323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7CF0-EC79-4A24-9523-B0B97B1A5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</a:t>
            </a:r>
            <a:r>
              <a:rPr lang="en-US" dirty="0" err="1"/>
              <a:t>mongosh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A6EE44-584B-4A19-89C2-6BCEC2EE9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2E20CE-9226-4959-BEBF-790D332942B6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CF9D34-CD4B-4AFC-B5A9-7FAF8E43F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31E3F-208E-491D-800C-3EE1D023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18</a:t>
            </a:fld>
            <a:endParaRPr lang="en-US" alt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FF7C8A4-EB43-4608-B2D9-A2817387E0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103936"/>
            <a:ext cx="8077200" cy="487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6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bin folder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6A616B-2731-44C4-98C1-19C514A40552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19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83DF92A-88CD-494C-9A2D-48DFEC4AB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474332"/>
            <a:ext cx="8077200" cy="413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2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879DB4B-EA71-47DB-B3E8-67DCE344B5EE}" type="datetime1">
              <a:rPr lang="en-US" altLang="en-US" smtClean="0">
                <a:solidFill>
                  <a:srgbClr val="339966"/>
                </a:solidFill>
              </a:rPr>
              <a:t>9/2/2023</a:t>
            </a:fld>
            <a:endParaRPr lang="en-US" altLang="en-US">
              <a:solidFill>
                <a:srgbClr val="339966"/>
              </a:solidFill>
            </a:endParaRPr>
          </a:p>
        </p:txBody>
      </p:sp>
      <p:sp>
        <p:nvSpPr>
          <p:cNvPr id="3075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339966"/>
                </a:solidFill>
              </a:rPr>
              <a:t>Web Application Development</a:t>
            </a:r>
          </a:p>
        </p:txBody>
      </p:sp>
      <p:sp>
        <p:nvSpPr>
          <p:cNvPr id="307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698AE2CB-97EC-4419-9585-9A8AF8E171CD}" type="slidenum">
              <a:rPr lang="en-US" altLang="en-US">
                <a:solidFill>
                  <a:srgbClr val="339966"/>
                </a:solidFill>
              </a:rPr>
              <a:pPr eaLnBrk="1" hangingPunct="1"/>
              <a:t>2</a:t>
            </a:fld>
            <a:endParaRPr lang="en-US" altLang="en-US">
              <a:solidFill>
                <a:srgbClr val="339966"/>
              </a:solidFill>
            </a:endParaRPr>
          </a:p>
        </p:txBody>
      </p:sp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Introduction to MEAN and MERN</a:t>
            </a:r>
            <a:endParaRPr lang="en-US" altLang="en-US" dirty="0"/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b="1" dirty="0"/>
              <a:t>Objectives: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en-US" dirty="0"/>
          </a:p>
          <a:p>
            <a:r>
              <a:rPr lang="en-US" dirty="0"/>
              <a:t>Describe MEAN and MERN stack architecture.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Install and run MongoDB.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Install and run Node.js</a:t>
            </a:r>
          </a:p>
          <a:p>
            <a:endParaRPr lang="en-US" dirty="0"/>
          </a:p>
          <a:p>
            <a:r>
              <a:rPr lang="en-US" dirty="0"/>
              <a:t>Create simple Node.js apps in Visual Studio Code</a:t>
            </a:r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67628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bin folder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C8F2D0-F138-4ABB-AC2F-67749DE0533C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20</a:t>
            </a:fld>
            <a:endParaRPr lang="en-US" alt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327" y="914400"/>
            <a:ext cx="669174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64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default folder for files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877886"/>
            <a:ext cx="7772400" cy="646114"/>
          </a:xfrm>
        </p:spPr>
        <p:txBody>
          <a:bodyPr/>
          <a:lstStyle/>
          <a:p>
            <a:r>
              <a:rPr lang="en-US" sz="1800" b="1" dirty="0"/>
              <a:t>Create MongoDB default folder </a:t>
            </a:r>
            <a:r>
              <a:rPr lang="en-US" sz="1800" dirty="0"/>
              <a:t>to store its files - on Windows, the default location is </a:t>
            </a:r>
            <a:r>
              <a:rPr lang="en-US" sz="1800" b="1" dirty="0"/>
              <a:t>C:\data\db:</a:t>
            </a:r>
            <a:endParaRPr lang="en-US" sz="1800" dirty="0"/>
          </a:p>
          <a:p>
            <a:pPr marL="0" indent="0" algn="ctr">
              <a:buNone/>
            </a:pPr>
            <a:endParaRPr lang="en-US" sz="1800" b="1" dirty="0"/>
          </a:p>
          <a:p>
            <a:endParaRPr lang="en-US" sz="18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73A8EB-1CA2-4E0D-B400-34FC99DAD093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21</a:t>
            </a:fld>
            <a:endParaRPr lang="en-US" altLang="en-US"/>
          </a:p>
        </p:txBody>
      </p:sp>
      <p:pic>
        <p:nvPicPr>
          <p:cNvPr id="9" name="Content Placeholder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143000" y="1524000"/>
            <a:ext cx="7700211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480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MongoDB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Open the command prompt and execute the following command: </a:t>
            </a:r>
            <a:r>
              <a:rPr lang="en-US" sz="2000" b="1" dirty="0"/>
              <a:t>"C:\Program Files\MongoDB\Server\6.0\bin\mongod.exe", </a:t>
            </a:r>
            <a:r>
              <a:rPr lang="en-US" sz="2000" dirty="0"/>
              <a:t>or run </a:t>
            </a:r>
            <a:r>
              <a:rPr lang="en-US" sz="2000" b="1" dirty="0" err="1"/>
              <a:t>mongod</a:t>
            </a:r>
            <a:r>
              <a:rPr lang="en-US" sz="2000" b="1" dirty="0"/>
              <a:t> </a:t>
            </a:r>
            <a:r>
              <a:rPr lang="en-US" sz="2000" dirty="0"/>
              <a:t>from the </a:t>
            </a:r>
            <a:r>
              <a:rPr lang="en-US" sz="2000" b="1" dirty="0"/>
              <a:t>bin </a:t>
            </a:r>
            <a:r>
              <a:rPr lang="en-US" sz="2000" dirty="0"/>
              <a:t>directory</a:t>
            </a:r>
            <a:r>
              <a:rPr lang="en-US" sz="2000" b="1" dirty="0"/>
              <a:t>: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160BFB0-B554-49CE-9CA0-85C90847ACAA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22</a:t>
            </a:fld>
            <a:endParaRPr lang="en-US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A18640-2D34-49EB-AE21-E996C04B1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62" y="1905000"/>
            <a:ext cx="6520541" cy="356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648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MongoDB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C3D22A4-5E62-4E0C-857B-11C9E3F16336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23</a:t>
            </a:fld>
            <a:endParaRPr lang="en-US" alt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main </a:t>
            </a:r>
            <a:r>
              <a:rPr lang="en-US" b="1" dirty="0"/>
              <a:t>MongoDB service</a:t>
            </a:r>
            <a:r>
              <a:rPr lang="en-US" dirty="0"/>
              <a:t> will start listening to the default 27017 port: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727" y="1676400"/>
            <a:ext cx="562494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453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MongoDB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7772400" cy="5029200"/>
          </a:xfrm>
        </p:spPr>
        <p:txBody>
          <a:bodyPr/>
          <a:lstStyle/>
          <a:p>
            <a:r>
              <a:rPr lang="en-US" sz="2000" dirty="0"/>
              <a:t>MongoDB shell allows to you to interact with your server instance using the command line.</a:t>
            </a:r>
          </a:p>
          <a:p>
            <a:r>
              <a:rPr lang="en-US" sz="2000" dirty="0"/>
              <a:t>To start the shell, navigate to the MongoDB bin folder and run the </a:t>
            </a:r>
            <a:r>
              <a:rPr lang="en-US" sz="2000" b="1" dirty="0" err="1"/>
              <a:t>mongosh</a:t>
            </a:r>
            <a:r>
              <a:rPr lang="en-US" sz="2000" dirty="0"/>
              <a:t> service as follows: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7B8C74E-0B30-4A84-A2A6-240EA44B27EB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24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2AB473-013C-4961-B320-2FBF93BD6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99" y="2355815"/>
            <a:ext cx="6831563" cy="374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295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Using the MongoDB shell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12E9DD0-56D2-44F7-AC3B-9271ED57E0C2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25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5893E7-FBD3-4EF7-AB1B-355A0F2292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332223"/>
            <a:ext cx="8077200" cy="4422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670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7772400" cy="1295400"/>
          </a:xfrm>
        </p:spPr>
        <p:txBody>
          <a:bodyPr/>
          <a:lstStyle/>
          <a:p>
            <a:r>
              <a:rPr lang="en-US" sz="1800" dirty="0"/>
              <a:t>To test your database, run the following command:</a:t>
            </a:r>
          </a:p>
          <a:p>
            <a:pPr marL="0" indent="0">
              <a:buNone/>
            </a:pPr>
            <a:r>
              <a:rPr lang="en-US" sz="1800" b="1" dirty="0"/>
              <a:t>&gt; </a:t>
            </a:r>
            <a:r>
              <a:rPr lang="en-US" sz="1800" b="1" dirty="0" err="1"/>
              <a:t>db.courses.insert</a:t>
            </a:r>
            <a:r>
              <a:rPr lang="en-US" sz="1800" b="1" dirty="0"/>
              <a:t>({title: "COMP-308 Emerging Technologies"})</a:t>
            </a:r>
            <a:r>
              <a:rPr lang="en-US" sz="1800" dirty="0"/>
              <a:t>.</a:t>
            </a:r>
          </a:p>
          <a:p>
            <a:r>
              <a:rPr lang="en-US" sz="1800" dirty="0"/>
              <a:t>To retrieve the </a:t>
            </a:r>
            <a:r>
              <a:rPr lang="en-US" sz="1800" dirty="0">
                <a:solidFill>
                  <a:schemeClr val="tx1"/>
                </a:solidFill>
              </a:rPr>
              <a:t>course</a:t>
            </a:r>
            <a:r>
              <a:rPr lang="en-US" sz="1800" dirty="0"/>
              <a:t> object, execute the following command:</a:t>
            </a:r>
          </a:p>
          <a:p>
            <a:pPr marL="0" indent="0">
              <a:buNone/>
            </a:pPr>
            <a:r>
              <a:rPr lang="en-US" sz="1800" b="1" dirty="0"/>
              <a:t>&gt; </a:t>
            </a:r>
            <a:r>
              <a:rPr lang="en-US" sz="1800" b="1" dirty="0" err="1"/>
              <a:t>db.courses.find</a:t>
            </a:r>
            <a:r>
              <a:rPr lang="en-US" sz="1800" b="1" dirty="0"/>
              <a:t>()</a:t>
            </a:r>
            <a:r>
              <a:rPr lang="en-US" sz="1800" dirty="0"/>
              <a:t> </a:t>
            </a:r>
          </a:p>
          <a:p>
            <a:pPr marL="400050" lvl="1" indent="0">
              <a:buNone/>
            </a:pP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D6AEA11-2C6F-4F3C-ADB5-76113DA87EDC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26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376055"/>
            <a:ext cx="7848600" cy="3338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35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Compass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79B8A78-31AE-48FC-85F3-241E17553DE4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27</a:t>
            </a:fld>
            <a:endParaRPr lang="en-US" alt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145381"/>
            <a:ext cx="8077200" cy="479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663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MongoDB Compass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141174"/>
            <a:ext cx="8077200" cy="480425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E9E62F5-754C-4E7F-97E0-AA9FD289B211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604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Documents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141174"/>
            <a:ext cx="8077200" cy="480425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8381705-1BC9-4F92-B88D-4D82F4C2B36F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0454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2E709A6-BAAD-4C5F-AFEB-7939F282A518}" type="datetime1">
              <a:rPr lang="en-US" altLang="en-US" smtClean="0">
                <a:solidFill>
                  <a:srgbClr val="339966"/>
                </a:solidFill>
              </a:rPr>
              <a:t>9/2/2023</a:t>
            </a:fld>
            <a:endParaRPr lang="en-US" altLang="en-US">
              <a:solidFill>
                <a:srgbClr val="339966"/>
              </a:solidFill>
            </a:endParaRPr>
          </a:p>
        </p:txBody>
      </p:sp>
      <p:sp>
        <p:nvSpPr>
          <p:cNvPr id="4099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339966"/>
                </a:solidFill>
              </a:rPr>
              <a:t>Web Application Development</a:t>
            </a:r>
          </a:p>
        </p:txBody>
      </p:sp>
      <p:sp>
        <p:nvSpPr>
          <p:cNvPr id="410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FB205FB1-71AD-4BB2-B273-76AF2FA751F6}" type="slidenum">
              <a:rPr lang="en-US" altLang="en-US">
                <a:solidFill>
                  <a:srgbClr val="339966"/>
                </a:solidFill>
              </a:rPr>
              <a:pPr eaLnBrk="1" hangingPunct="1"/>
              <a:t>3</a:t>
            </a:fld>
            <a:endParaRPr lang="en-US" altLang="en-US">
              <a:solidFill>
                <a:srgbClr val="339966"/>
              </a:solidFill>
            </a:endParaRP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dirty="0"/>
              <a:t>Three-tier web application development</a:t>
            </a:r>
            <a:endParaRPr lang="en-US" altLang="en-US" dirty="0"/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914400"/>
            <a:ext cx="7772400" cy="2438400"/>
          </a:xfrm>
        </p:spPr>
        <p:txBody>
          <a:bodyPr/>
          <a:lstStyle/>
          <a:p>
            <a:r>
              <a:rPr lang="en-US" sz="2000" dirty="0"/>
              <a:t>The </a:t>
            </a:r>
            <a:r>
              <a:rPr lang="en-US" sz="2000" b="1" dirty="0"/>
              <a:t>three-tier architecture </a:t>
            </a:r>
            <a:r>
              <a:rPr lang="en-US" sz="2000" dirty="0"/>
              <a:t>consists of three important layers: </a:t>
            </a:r>
            <a:r>
              <a:rPr lang="en-US" sz="2000" b="1" dirty="0"/>
              <a:t>data services</a:t>
            </a:r>
            <a:r>
              <a:rPr lang="en-US" sz="2000" dirty="0"/>
              <a:t>, </a:t>
            </a:r>
            <a:r>
              <a:rPr lang="en-US" sz="2000" b="1" dirty="0"/>
              <a:t>business</a:t>
            </a:r>
            <a:r>
              <a:rPr lang="en-US" sz="2000" dirty="0"/>
              <a:t> </a:t>
            </a:r>
            <a:r>
              <a:rPr lang="en-US" sz="2000" b="1" dirty="0"/>
              <a:t>logic</a:t>
            </a:r>
            <a:r>
              <a:rPr lang="en-US" sz="2000" dirty="0"/>
              <a:t>, and </a:t>
            </a:r>
            <a:r>
              <a:rPr lang="en-US" sz="2000" b="1" dirty="0"/>
              <a:t>presentation</a:t>
            </a:r>
            <a:r>
              <a:rPr lang="en-US" sz="2000" dirty="0"/>
              <a:t>. </a:t>
            </a:r>
          </a:p>
          <a:p>
            <a:r>
              <a:rPr lang="en-US" sz="2000" dirty="0"/>
              <a:t>In the MVC paradigm, the logic, data, and visualization are separated into three types of objects:</a:t>
            </a:r>
          </a:p>
          <a:p>
            <a:pPr lvl="1"/>
            <a:r>
              <a:rPr lang="en-US" sz="2000" b="1" dirty="0"/>
              <a:t>View</a:t>
            </a:r>
            <a:r>
              <a:rPr lang="en-US" sz="2000" dirty="0"/>
              <a:t> - handles UI</a:t>
            </a:r>
          </a:p>
          <a:p>
            <a:pPr lvl="1"/>
            <a:r>
              <a:rPr lang="en-US" sz="2000" b="1" dirty="0"/>
              <a:t>Model</a:t>
            </a:r>
            <a:r>
              <a:rPr lang="en-US" sz="2000" dirty="0"/>
              <a:t> - handles the data manipulation</a:t>
            </a:r>
          </a:p>
          <a:p>
            <a:pPr lvl="1"/>
            <a:r>
              <a:rPr lang="en-US" sz="2000" b="1" dirty="0"/>
              <a:t>Controller</a:t>
            </a:r>
            <a:r>
              <a:rPr lang="en-US" sz="2000" dirty="0"/>
              <a:t> - controls the model and view</a:t>
            </a:r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2034" y="3352800"/>
            <a:ext cx="3535452" cy="296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74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Documents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141174"/>
            <a:ext cx="8077200" cy="4804251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E84655B-5594-4069-B2EC-0F1C9C4FCB99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5814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7B506E1-390A-4F26-80D7-086B2D3243FE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31</a:t>
            </a:fld>
            <a:endParaRPr lang="en-US" alt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4C21E1B-5BA6-4A6F-9A1B-3B5562E92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1141072"/>
            <a:ext cx="8077200" cy="487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4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7772400" cy="5029200"/>
          </a:xfrm>
        </p:spPr>
        <p:txBody>
          <a:bodyPr/>
          <a:lstStyle/>
          <a:p>
            <a:r>
              <a:rPr lang="en-US" dirty="0"/>
              <a:t>Install 64bit node-v20.1.0-x64.msi file.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5E11E14-A855-45FD-A2F1-D2F0D68CC499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32</a:t>
            </a:fld>
            <a:endParaRPr lang="en-US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F9E01A-8824-41B8-AC2E-77713216B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337497"/>
            <a:ext cx="6096000" cy="475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60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C43F0-2E76-4266-A365-0F9505D6A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ABE8A9D-E18A-44D4-98FD-7A6780104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382" y="914400"/>
            <a:ext cx="6735636" cy="5257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7795B-E768-4256-A3A3-C9CD2F650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231DC90-CA18-4FEB-9DD5-E1D4608950B7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41C99-01A2-446F-AF2B-C63006726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DD536C-B392-481B-AC32-93F8EA74A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4248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D8900-966F-47A9-A0BE-8ED16D5B2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4CCC3FF-C0B8-42C1-83A3-6B47DD88B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382" y="914400"/>
            <a:ext cx="6735636" cy="5257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34055-8825-4EE1-B502-ABF4F1994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EC96BBE-F6C6-4995-B4F0-F3AD2055EA05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ABCD0-4320-4122-858E-4DC992C59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96CBC-BB76-49B3-A95F-BED6D064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09129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9A373-7D20-42B0-8387-FF250B3E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3A9A835-5A51-46F6-A90A-4839D2B939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382" y="914400"/>
            <a:ext cx="6735636" cy="5257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00909-ECE4-4F30-9604-426C1A4DC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992266D-F938-4F82-B0A5-3EE6B60DEFEC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3A8C6-2AA4-4026-B11A-9FA7152FA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9F047-4F0A-40BB-B9F9-D458B5579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445407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B0B69-03A0-4CBA-8CF9-08A716F1E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B1C505-C87E-4AD2-9831-1069D537B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382" y="914400"/>
            <a:ext cx="6735636" cy="5257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67B61-CF66-45C4-B85A-FC591581A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863D883-A412-4598-8B8A-DD5317E6EE94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061E8-B1D4-490D-BC4F-B830B1F70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B92C4-6D17-47C7-91E2-7EBA6F80B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199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90E38-C149-4764-9D6D-0BD7FF1C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Node.js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AFCB7EF-5689-4498-A02C-27B7E63E00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2782" y="914400"/>
            <a:ext cx="6735636" cy="52578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AA1F60-D7C5-4786-B37D-456584AA6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982F3E-B8F0-4631-9ABA-7523A3065ADB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F0C3E-60C3-4F5D-BDBB-91C89E3B7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DC192-0E79-48A8-A4CD-D8198112F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1418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7772400" cy="5105400"/>
          </a:xfrm>
        </p:spPr>
        <p:txBody>
          <a:bodyPr/>
          <a:lstStyle/>
          <a:p>
            <a:r>
              <a:rPr lang="en-US" sz="2000" dirty="0"/>
              <a:t>Just run </a:t>
            </a:r>
            <a:r>
              <a:rPr lang="en-US" sz="2000" dirty="0">
                <a:solidFill>
                  <a:schemeClr val="tx1"/>
                </a:solidFill>
              </a:rPr>
              <a:t>node</a:t>
            </a:r>
            <a:r>
              <a:rPr lang="en-US" sz="2000" dirty="0"/>
              <a:t> from command prompt:</a:t>
            </a:r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FDECC91-64F7-4C2F-9E32-5C81A8AF270B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38</a:t>
            </a:fld>
            <a:endParaRPr lang="en-US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34D842-3E7E-41D2-B09B-EE28154D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752600"/>
            <a:ext cx="709676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19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Running Node.js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914400"/>
            <a:ext cx="7772400" cy="914400"/>
          </a:xfrm>
        </p:spPr>
        <p:txBody>
          <a:bodyPr/>
          <a:lstStyle/>
          <a:p>
            <a:r>
              <a:rPr lang="en-US" sz="2200" dirty="0"/>
              <a:t>Create a JavaScript </a:t>
            </a:r>
            <a:r>
              <a:rPr lang="en-US" sz="2200"/>
              <a:t>file </a:t>
            </a:r>
            <a:r>
              <a:rPr lang="en-US" sz="2200">
                <a:solidFill>
                  <a:schemeClr val="tx1"/>
                </a:solidFill>
              </a:rPr>
              <a:t>app.js</a:t>
            </a:r>
            <a:r>
              <a:rPr lang="en-US" sz="2200"/>
              <a:t> </a:t>
            </a:r>
            <a:r>
              <a:rPr lang="en-US" sz="2200" dirty="0"/>
              <a:t>with this line:</a:t>
            </a:r>
          </a:p>
          <a:p>
            <a:pPr marL="0" indent="0" algn="ctr">
              <a:buNone/>
            </a:pPr>
            <a:r>
              <a:rPr lang="en-US" sz="2200" dirty="0">
                <a:solidFill>
                  <a:schemeClr val="tx1"/>
                </a:solidFill>
              </a:rPr>
              <a:t>console.log(‘Node.js is up and running!’);</a:t>
            </a:r>
          </a:p>
          <a:p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0E096E-42BF-4E56-AB5F-92A73E012EE0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39</a:t>
            </a:fld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73152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526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Web technology stacks - 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/>
              <a:t>LAMP</a:t>
            </a:r>
            <a:r>
              <a:rPr lang="en-US" sz="2200" dirty="0"/>
              <a:t> stack:</a:t>
            </a:r>
          </a:p>
          <a:p>
            <a:pPr lvl="1"/>
            <a:r>
              <a:rPr lang="en-US" sz="2200" dirty="0"/>
              <a:t>Linux</a:t>
            </a:r>
          </a:p>
          <a:p>
            <a:pPr lvl="1"/>
            <a:r>
              <a:rPr lang="en-US" sz="2200" dirty="0"/>
              <a:t>Apache</a:t>
            </a:r>
          </a:p>
          <a:p>
            <a:pPr lvl="1"/>
            <a:r>
              <a:rPr lang="en-US" sz="2200" dirty="0"/>
              <a:t>MySQL</a:t>
            </a:r>
          </a:p>
          <a:p>
            <a:pPr lvl="1"/>
            <a:r>
              <a:rPr lang="en-US" sz="2200" dirty="0"/>
              <a:t>PHP/Python/Perl</a:t>
            </a:r>
          </a:p>
          <a:p>
            <a:r>
              <a:rPr lang="en-US" sz="2200" b="1" dirty="0"/>
              <a:t>.NET</a:t>
            </a:r>
            <a:r>
              <a:rPr lang="en-US" sz="2200" dirty="0"/>
              <a:t> (Core) stack:</a:t>
            </a:r>
          </a:p>
          <a:p>
            <a:pPr lvl="1"/>
            <a:r>
              <a:rPr lang="en-US" sz="2200" dirty="0"/>
              <a:t>.NET (Core)</a:t>
            </a:r>
          </a:p>
          <a:p>
            <a:pPr lvl="1"/>
            <a:r>
              <a:rPr lang="en-US" sz="2200" dirty="0"/>
              <a:t>IIS</a:t>
            </a:r>
          </a:p>
          <a:p>
            <a:pPr lvl="1"/>
            <a:r>
              <a:rPr lang="en-US" sz="2200" dirty="0"/>
              <a:t>ASP.NET (Core)</a:t>
            </a:r>
          </a:p>
          <a:p>
            <a:pPr lvl="1"/>
            <a:r>
              <a:rPr lang="en-US" sz="2200" dirty="0"/>
              <a:t>Web API and WCF</a:t>
            </a:r>
          </a:p>
          <a:p>
            <a:pPr lvl="1"/>
            <a:r>
              <a:rPr lang="en-US" sz="2200" dirty="0"/>
              <a:t>MS-SQL Server</a:t>
            </a:r>
          </a:p>
          <a:p>
            <a:r>
              <a:rPr lang="en-US" sz="2200" dirty="0"/>
              <a:t>Other frameworks and tools (</a:t>
            </a:r>
            <a:r>
              <a:rPr lang="en-US" sz="2200" b="1" dirty="0"/>
              <a:t>Django</a:t>
            </a:r>
            <a:r>
              <a:rPr lang="en-US" sz="2200" dirty="0"/>
              <a:t>, Flask, etc.)</a:t>
            </a:r>
          </a:p>
          <a:p>
            <a:r>
              <a:rPr lang="en-US" sz="2200" dirty="0"/>
              <a:t>Each layer uses a </a:t>
            </a:r>
            <a:r>
              <a:rPr lang="en-US" sz="2200" b="1" dirty="0"/>
              <a:t>different knowledge base</a:t>
            </a:r>
            <a:r>
              <a:rPr lang="en-US" sz="2200" dirty="0"/>
              <a:t>!</a:t>
            </a:r>
          </a:p>
          <a:p>
            <a:endParaRPr lang="en-US" sz="22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D53E1BF-75D1-4151-98D4-B2C111A038CC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4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268" y="3244460"/>
            <a:ext cx="4773332" cy="2013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3547" y="1066800"/>
            <a:ext cx="4778053" cy="198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4246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Node.js prompt commands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1600200"/>
            <a:ext cx="7772400" cy="315753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3478624-B6DF-4F75-AB7C-6C45B5ADCA13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61141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Package Manager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 is the best way to install, update, and remove Node.js modules</a:t>
            </a:r>
          </a:p>
          <a:p>
            <a:r>
              <a:rPr lang="en-US" dirty="0"/>
              <a:t>NPM has the following main features:</a:t>
            </a:r>
          </a:p>
          <a:p>
            <a:pPr lvl="1"/>
            <a:r>
              <a:rPr lang="en-US" dirty="0"/>
              <a:t>A registry of packages to browse, download, and install third-party modules</a:t>
            </a:r>
          </a:p>
          <a:p>
            <a:pPr lvl="1"/>
            <a:r>
              <a:rPr lang="en-US" dirty="0"/>
              <a:t>A CLI tool to manage local and global packages</a:t>
            </a:r>
          </a:p>
          <a:p>
            <a:r>
              <a:rPr lang="en-US" dirty="0"/>
              <a:t>NPM is installed during the Node.js installation process.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B29C445-2D63-44B8-88E4-110B8C6ACF1E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610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 has two installation modes: </a:t>
            </a:r>
            <a:r>
              <a:rPr lang="en-US" b="1" dirty="0"/>
              <a:t>local</a:t>
            </a:r>
            <a:r>
              <a:rPr lang="en-US" dirty="0"/>
              <a:t> and </a:t>
            </a:r>
            <a:r>
              <a:rPr lang="en-US" b="1" dirty="0"/>
              <a:t>global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default local mode </a:t>
            </a:r>
            <a:r>
              <a:rPr lang="en-US" dirty="0"/>
              <a:t>is used more often and installs the third-party packages in a local </a:t>
            </a:r>
            <a:r>
              <a:rPr lang="en-US" b="1" dirty="0" err="1"/>
              <a:t>node_modules</a:t>
            </a:r>
            <a:r>
              <a:rPr lang="en-US" dirty="0"/>
              <a:t> folder placed inside your application folder. </a:t>
            </a:r>
          </a:p>
          <a:p>
            <a:r>
              <a:rPr lang="en-US" dirty="0"/>
              <a:t>It has no effect system-wise, and is used to install the packages your application needs, without polluting your system with unnecessary global files.</a:t>
            </a:r>
          </a:p>
          <a:p>
            <a:r>
              <a:rPr lang="en-US" dirty="0"/>
              <a:t>The global mode is used to install packages you want Node.js </a:t>
            </a:r>
            <a:r>
              <a:rPr lang="en-US" b="1" dirty="0"/>
              <a:t>to use globally</a:t>
            </a:r>
            <a:r>
              <a:rPr lang="en-US" dirty="0"/>
              <a:t>.</a:t>
            </a:r>
          </a:p>
          <a:p>
            <a:r>
              <a:rPr lang="en-US" dirty="0"/>
              <a:t>Will demonstrate the use of NPM by installing </a:t>
            </a:r>
            <a:r>
              <a:rPr lang="en-US" dirty="0">
                <a:solidFill>
                  <a:schemeClr val="tx1"/>
                </a:solidFill>
              </a:rPr>
              <a:t>Express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BF9858D-758E-4A09-BEE8-AC4C8460FE95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7124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global mode will usually install the packages in the C:\Users\%USERNAME%\AppData\Roaming\npm\node_modules folder, </a:t>
            </a:r>
            <a:r>
              <a:rPr lang="en-US" b="1" dirty="0"/>
              <a:t>making it available to any Node.js application running on the system</a:t>
            </a:r>
            <a:r>
              <a:rPr lang="en-US" dirty="0"/>
              <a:t>.</a:t>
            </a:r>
          </a:p>
          <a:p>
            <a:r>
              <a:rPr lang="en-US" dirty="0"/>
              <a:t>To install a package using the </a:t>
            </a:r>
            <a:r>
              <a:rPr lang="en-US" dirty="0" err="1">
                <a:solidFill>
                  <a:schemeClr val="tx1"/>
                </a:solidFill>
              </a:rPr>
              <a:t>npm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run the following command:</a:t>
            </a:r>
            <a:endParaRPr lang="en-US" b="1" dirty="0"/>
          </a:p>
          <a:p>
            <a:pPr marL="0" indent="0" algn="ctr">
              <a:buNone/>
            </a:pPr>
            <a:r>
              <a:rPr lang="en-US" b="1" dirty="0" err="1"/>
              <a:t>npm</a:t>
            </a:r>
            <a:r>
              <a:rPr lang="en-US" b="1" dirty="0"/>
              <a:t> install &lt;Package Unique Name&gt;</a:t>
            </a:r>
          </a:p>
          <a:p>
            <a:r>
              <a:rPr lang="en-US" dirty="0"/>
              <a:t>Installing a module globally is similar to its local counterpart, but you'll have to add the –g flag as follows:</a:t>
            </a:r>
          </a:p>
          <a:p>
            <a:pPr marL="0" indent="0" algn="ctr">
              <a:buNone/>
            </a:pPr>
            <a:r>
              <a:rPr lang="en-US" b="1" dirty="0" err="1"/>
              <a:t>npm</a:t>
            </a:r>
            <a:r>
              <a:rPr lang="en-US" b="1" dirty="0"/>
              <a:t> install –g &lt;Package Unique Name&gt;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F38DF86-1913-4416-A3EC-03173AB7E754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18247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example, to locally install Express, you'll need to </a:t>
            </a:r>
            <a:r>
              <a:rPr lang="en-US" b="1" dirty="0"/>
              <a:t>navigate to your application folder</a:t>
            </a:r>
            <a:r>
              <a:rPr lang="en-US" dirty="0"/>
              <a:t> and issue the following command:</a:t>
            </a:r>
          </a:p>
          <a:p>
            <a:pPr marL="0" indent="0" algn="ctr">
              <a:buNone/>
            </a:pPr>
            <a:r>
              <a:rPr lang="en-US" b="1" dirty="0" err="1"/>
              <a:t>npm</a:t>
            </a:r>
            <a:r>
              <a:rPr lang="en-US" b="1" dirty="0"/>
              <a:t> install express</a:t>
            </a:r>
          </a:p>
          <a:p>
            <a:r>
              <a:rPr lang="en-US" dirty="0"/>
              <a:t>NPM supports a wide range of semantic versioning, so to install a specific version of a package, you can use the </a:t>
            </a:r>
            <a:r>
              <a:rPr lang="en-US" b="1" dirty="0" err="1"/>
              <a:t>npm</a:t>
            </a:r>
            <a:r>
              <a:rPr lang="en-US" dirty="0"/>
              <a:t> install command as follows:</a:t>
            </a:r>
          </a:p>
          <a:p>
            <a:pPr marL="0" indent="0" algn="ctr">
              <a:buNone/>
            </a:pPr>
            <a:r>
              <a:rPr lang="fr-FR" b="1" dirty="0" err="1"/>
              <a:t>npm</a:t>
            </a:r>
            <a:r>
              <a:rPr lang="fr-FR" b="1" dirty="0"/>
              <a:t> </a:t>
            </a:r>
            <a:r>
              <a:rPr lang="fr-FR" b="1" dirty="0" err="1"/>
              <a:t>install</a:t>
            </a:r>
            <a:r>
              <a:rPr lang="fr-FR" b="1" dirty="0"/>
              <a:t> &lt;Package Unique Name&gt;@&lt;Package Version&gt;</a:t>
            </a:r>
          </a:p>
          <a:p>
            <a:r>
              <a:rPr lang="en-US" dirty="0"/>
              <a:t>For instance, to install the second major version of the Express package, you'll need to issue the following command:</a:t>
            </a:r>
          </a:p>
          <a:p>
            <a:pPr marL="0" indent="0" algn="ctr">
              <a:buNone/>
            </a:pPr>
            <a:r>
              <a:rPr lang="en-US" b="1" dirty="0" err="1"/>
              <a:t>npm</a:t>
            </a:r>
            <a:r>
              <a:rPr lang="en-US" b="1" dirty="0"/>
              <a:t> install express@4.x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B40F26C-9039-4F0B-B96F-6B6FB3AE2840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8760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Removing a package using NPM</a:t>
            </a:r>
          </a:p>
          <a:p>
            <a:r>
              <a:rPr lang="en-US" dirty="0"/>
              <a:t>To remove an installed package, you'll have to navigate to your application folder and run the following command:</a:t>
            </a:r>
          </a:p>
          <a:p>
            <a:pPr marL="0" indent="0" algn="ctr">
              <a:buNone/>
            </a:pPr>
            <a:r>
              <a:rPr lang="en-US" b="1" dirty="0" err="1"/>
              <a:t>npm</a:t>
            </a:r>
            <a:r>
              <a:rPr lang="en-US" b="1" dirty="0"/>
              <a:t> uninstall &lt; Package Unique Name&gt;</a:t>
            </a:r>
          </a:p>
          <a:p>
            <a:r>
              <a:rPr lang="en-US" dirty="0"/>
              <a:t>NPM will then look for the package and try to remove it from the local </a:t>
            </a:r>
            <a:r>
              <a:rPr lang="en-US" dirty="0" err="1"/>
              <a:t>node_modules</a:t>
            </a:r>
            <a:r>
              <a:rPr lang="en-US" dirty="0"/>
              <a:t> folder. </a:t>
            </a:r>
          </a:p>
          <a:p>
            <a:r>
              <a:rPr lang="en-US" dirty="0"/>
              <a:t>To remove a global package, you'll need to use the -g flag as follows:</a:t>
            </a:r>
          </a:p>
          <a:p>
            <a:pPr marL="0" indent="0" algn="ctr">
              <a:buNone/>
            </a:pPr>
            <a:r>
              <a:rPr lang="en-US" b="1" dirty="0" err="1"/>
              <a:t>npm</a:t>
            </a:r>
            <a:r>
              <a:rPr lang="en-US" b="1" dirty="0"/>
              <a:t> uninstall –g &lt; Package Unique Name&gt;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6D41D8-BEA4-4F0D-9147-0E2E3C95E7A8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09916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NPM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Updating a package using NPM</a:t>
            </a:r>
          </a:p>
          <a:p>
            <a:r>
              <a:rPr lang="en-US" dirty="0"/>
              <a:t>To update a package to its latest version, issue the following command:</a:t>
            </a:r>
          </a:p>
          <a:p>
            <a:pPr marL="0" indent="0" algn="ctr">
              <a:buNone/>
            </a:pPr>
            <a:r>
              <a:rPr lang="fr-FR" b="1" dirty="0" err="1"/>
              <a:t>npm</a:t>
            </a:r>
            <a:r>
              <a:rPr lang="fr-FR" b="1" dirty="0"/>
              <a:t> update &lt; Package Unique Name&gt;</a:t>
            </a:r>
          </a:p>
          <a:p>
            <a:r>
              <a:rPr lang="en-US" dirty="0"/>
              <a:t>NPM will download and install the latest version of this package even if it doesn't exist yet. </a:t>
            </a:r>
          </a:p>
          <a:p>
            <a:r>
              <a:rPr lang="en-US" dirty="0"/>
              <a:t>To update a global package, use the following command:</a:t>
            </a:r>
          </a:p>
          <a:p>
            <a:pPr marL="0" indent="0" algn="ctr">
              <a:buNone/>
            </a:pPr>
            <a:r>
              <a:rPr lang="en-US" b="1" dirty="0" err="1"/>
              <a:t>npm</a:t>
            </a:r>
            <a:r>
              <a:rPr lang="en-US" b="1" dirty="0"/>
              <a:t> update –g &lt; Package Unique Name&gt;</a:t>
            </a:r>
          </a:p>
          <a:p>
            <a:pPr marL="0" indent="0" algn="ctr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8E99385-9537-48DB-ADBC-5D3C2C751985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94314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Managing dependencies using the </a:t>
            </a:r>
            <a:r>
              <a:rPr lang="en-US" b="1" dirty="0" err="1"/>
              <a:t>package.json</a:t>
            </a:r>
            <a:r>
              <a:rPr lang="en-US" b="1" dirty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NPM allows you to use a </a:t>
            </a:r>
            <a:r>
              <a:rPr lang="en-US" b="1" dirty="0"/>
              <a:t>configuration file</a:t>
            </a:r>
            <a:r>
              <a:rPr lang="en-US" dirty="0"/>
              <a:t> named </a:t>
            </a:r>
            <a:r>
              <a:rPr lang="en-US" b="1" dirty="0" err="1"/>
              <a:t>package.json</a:t>
            </a:r>
            <a:r>
              <a:rPr lang="en-US" dirty="0"/>
              <a:t> in the root folder of your application. </a:t>
            </a:r>
          </a:p>
          <a:p>
            <a:r>
              <a:rPr lang="en-US" dirty="0"/>
              <a:t>In your </a:t>
            </a:r>
            <a:r>
              <a:rPr lang="en-US" dirty="0" err="1"/>
              <a:t>package.json</a:t>
            </a:r>
            <a:r>
              <a:rPr lang="en-US" dirty="0"/>
              <a:t> file, you'll be able to </a:t>
            </a:r>
            <a:r>
              <a:rPr lang="en-US" b="1" dirty="0"/>
              <a:t>define various metadata properties of your application</a:t>
            </a:r>
            <a:r>
              <a:rPr lang="en-US" dirty="0"/>
              <a:t>, including properties such as the </a:t>
            </a:r>
            <a:r>
              <a:rPr lang="en-US" b="1" dirty="0"/>
              <a:t>name</a:t>
            </a:r>
            <a:r>
              <a:rPr lang="en-US" dirty="0"/>
              <a:t>, </a:t>
            </a:r>
            <a:r>
              <a:rPr lang="en-US" b="1" dirty="0"/>
              <a:t>version</a:t>
            </a:r>
            <a:r>
              <a:rPr lang="en-US" dirty="0"/>
              <a:t>, and </a:t>
            </a:r>
            <a:r>
              <a:rPr lang="en-US" b="1" dirty="0"/>
              <a:t>author</a:t>
            </a:r>
            <a:r>
              <a:rPr lang="en-US" dirty="0"/>
              <a:t> of your application. </a:t>
            </a:r>
          </a:p>
          <a:p>
            <a:r>
              <a:rPr lang="en-US" dirty="0"/>
              <a:t>This is also where you </a:t>
            </a:r>
            <a:r>
              <a:rPr lang="en-US" b="1" dirty="0"/>
              <a:t>define your application dependencies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98F71B8-F618-4A38-832D-DD598BBA6099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348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Managing dependencies using the </a:t>
            </a:r>
            <a:r>
              <a:rPr lang="en-US" b="1" dirty="0" err="1"/>
              <a:t>package.json</a:t>
            </a:r>
            <a:r>
              <a:rPr lang="en-US" b="1" dirty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 err="1"/>
              <a:t>package.json</a:t>
            </a:r>
            <a:r>
              <a:rPr lang="en-US" dirty="0"/>
              <a:t> file is basically a JSON file that contains the </a:t>
            </a:r>
            <a:r>
              <a:rPr lang="en-US" b="1" dirty="0"/>
              <a:t>different attributes you'll need to describe your application properties</a:t>
            </a:r>
            <a:r>
              <a:rPr lang="en-US" dirty="0"/>
              <a:t>.</a:t>
            </a:r>
          </a:p>
          <a:p>
            <a:r>
              <a:rPr lang="en-US" dirty="0"/>
              <a:t>An application using the latest </a:t>
            </a:r>
            <a:r>
              <a:rPr lang="en-US" dirty="0">
                <a:solidFill>
                  <a:schemeClr val="tx1"/>
                </a:solidFill>
              </a:rPr>
              <a:t>Express</a:t>
            </a:r>
            <a:r>
              <a:rPr lang="en-US" dirty="0"/>
              <a:t> and </a:t>
            </a:r>
            <a:r>
              <a:rPr lang="en-US" dirty="0">
                <a:solidFill>
                  <a:schemeClr val="tx1"/>
                </a:solidFill>
              </a:rPr>
              <a:t>Grunt</a:t>
            </a:r>
            <a:r>
              <a:rPr lang="en-US" dirty="0"/>
              <a:t> packages will have a package</a:t>
            </a:r>
            <a:r>
              <a:rPr lang="en-US" b="1" dirty="0"/>
              <a:t>. </a:t>
            </a:r>
            <a:r>
              <a:rPr lang="en-US" b="1" dirty="0" err="1"/>
              <a:t>json</a:t>
            </a:r>
            <a:r>
              <a:rPr lang="en-US" dirty="0"/>
              <a:t> file as follows:</a:t>
            </a:r>
          </a:p>
          <a:p>
            <a:pPr marL="400050" lvl="1" indent="0">
              <a:buNone/>
            </a:pPr>
            <a:r>
              <a:rPr lang="en-US" sz="2000" dirty="0"/>
              <a:t>{</a:t>
            </a:r>
          </a:p>
          <a:p>
            <a:pPr marL="400050" lvl="1" indent="0">
              <a:buNone/>
            </a:pPr>
            <a:r>
              <a:rPr lang="en-US" sz="2000" dirty="0"/>
              <a:t>"</a:t>
            </a:r>
            <a:r>
              <a:rPr lang="en-US" sz="2000" b="1" dirty="0"/>
              <a:t>name</a:t>
            </a:r>
            <a:r>
              <a:rPr lang="en-US" sz="2000" dirty="0"/>
              <a:t>" : "MERN",</a:t>
            </a:r>
          </a:p>
          <a:p>
            <a:pPr marL="400050" lvl="1" indent="0">
              <a:buNone/>
            </a:pPr>
            <a:r>
              <a:rPr lang="en-US" sz="2000" dirty="0"/>
              <a:t>"</a:t>
            </a:r>
            <a:r>
              <a:rPr lang="en-US" sz="2000" b="1" dirty="0"/>
              <a:t>version</a:t>
            </a:r>
            <a:r>
              <a:rPr lang="en-US" sz="2000" dirty="0"/>
              <a:t>" : "0.0.1",</a:t>
            </a:r>
          </a:p>
          <a:p>
            <a:pPr marL="400050" lvl="1" indent="0">
              <a:buNone/>
            </a:pPr>
            <a:r>
              <a:rPr lang="en-US" sz="2000" dirty="0"/>
              <a:t>"</a:t>
            </a:r>
            <a:r>
              <a:rPr lang="en-US" sz="2000" b="1" dirty="0"/>
              <a:t>dependencies</a:t>
            </a:r>
            <a:r>
              <a:rPr lang="en-US" sz="2000" dirty="0"/>
              <a:t>" : {</a:t>
            </a:r>
          </a:p>
          <a:p>
            <a:pPr marL="400050" lvl="1" indent="0">
              <a:buNone/>
            </a:pPr>
            <a:r>
              <a:rPr lang="en-US" sz="2000" dirty="0"/>
              <a:t>"</a:t>
            </a:r>
            <a:r>
              <a:rPr lang="en-US" sz="2000" b="1" dirty="0"/>
              <a:t>express</a:t>
            </a:r>
            <a:r>
              <a:rPr lang="en-US" sz="2000" dirty="0"/>
              <a:t>" : "latest",</a:t>
            </a:r>
          </a:p>
          <a:p>
            <a:pPr marL="400050" lvl="1" indent="0">
              <a:buNone/>
            </a:pPr>
            <a:r>
              <a:rPr lang="en-US" sz="2000" dirty="0"/>
              <a:t>"</a:t>
            </a:r>
            <a:r>
              <a:rPr lang="en-US" sz="2000" b="1" dirty="0"/>
              <a:t>grunt</a:t>
            </a:r>
            <a:r>
              <a:rPr lang="en-US" sz="2000" dirty="0"/>
              <a:t>" : "latest"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  <a:p>
            <a:pPr marL="400050" lvl="1" indent="0">
              <a:buNone/>
            </a:pPr>
            <a:r>
              <a:rPr lang="en-US" sz="2000" dirty="0"/>
              <a:t>}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38DAE57-CD6B-44F3-BCC3-8B7B74F876CD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4577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a </a:t>
            </a:r>
            <a:r>
              <a:rPr lang="en-US" b="1" dirty="0" err="1"/>
              <a:t>package.json</a:t>
            </a:r>
            <a:r>
              <a:rPr lang="en-US" b="1" dirty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While you can manually create a </a:t>
            </a:r>
            <a:r>
              <a:rPr lang="en-US" dirty="0" err="1">
                <a:solidFill>
                  <a:schemeClr val="tx1"/>
                </a:solidFill>
              </a:rPr>
              <a:t>package.json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file, an easier approach would be to use the </a:t>
            </a: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r>
              <a:rPr lang="en-US" dirty="0"/>
              <a:t> command. </a:t>
            </a:r>
          </a:p>
          <a:p>
            <a:r>
              <a:rPr lang="en-US" dirty="0"/>
              <a:t>To do so, use your command-line tool and issue the following command:</a:t>
            </a:r>
          </a:p>
          <a:p>
            <a:pPr marL="0" indent="0" algn="ctr">
              <a:buNone/>
            </a:pPr>
            <a:r>
              <a:rPr lang="en-US" b="1" dirty="0"/>
              <a:t>$ </a:t>
            </a:r>
            <a:r>
              <a:rPr lang="en-US" b="1" dirty="0" err="1"/>
              <a:t>npm</a:t>
            </a:r>
            <a:r>
              <a:rPr lang="en-US" b="1" dirty="0"/>
              <a:t> </a:t>
            </a:r>
            <a:r>
              <a:rPr lang="en-US" b="1" dirty="0" err="1"/>
              <a:t>init</a:t>
            </a:r>
            <a:endParaRPr lang="en-US" b="1" dirty="0"/>
          </a:p>
          <a:p>
            <a:r>
              <a:rPr lang="en-US" dirty="0"/>
              <a:t>NPM will ask you a few questions about your application and will automatically </a:t>
            </a:r>
            <a:r>
              <a:rPr lang="en-US" b="1" dirty="0"/>
              <a:t>create a new </a:t>
            </a:r>
            <a:r>
              <a:rPr lang="en-US" b="1" dirty="0" err="1"/>
              <a:t>package.json</a:t>
            </a:r>
            <a:r>
              <a:rPr lang="en-US" b="1" dirty="0"/>
              <a:t> file</a:t>
            </a:r>
            <a:r>
              <a:rPr lang="en-US" dirty="0"/>
              <a:t> for you. </a:t>
            </a:r>
          </a:p>
          <a:p>
            <a:r>
              <a:rPr lang="en-US" dirty="0"/>
              <a:t>A sample process should look similar to the following screenshot: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93DBFB5-B53E-4919-9454-EFF1683724E0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095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Stack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MEAN is an abbreviation for </a:t>
            </a:r>
            <a:r>
              <a:rPr lang="en-US" sz="2000" b="1" dirty="0"/>
              <a:t>MongoDB</a:t>
            </a:r>
            <a:r>
              <a:rPr lang="en-US" sz="2000" dirty="0"/>
              <a:t>, </a:t>
            </a:r>
            <a:r>
              <a:rPr lang="en-US" sz="2000" b="1" dirty="0"/>
              <a:t>Express</a:t>
            </a:r>
            <a:r>
              <a:rPr lang="en-US" sz="2000" dirty="0"/>
              <a:t>, </a:t>
            </a:r>
            <a:r>
              <a:rPr lang="en-US" sz="2000" b="1" dirty="0"/>
              <a:t>AngularJS</a:t>
            </a:r>
            <a:r>
              <a:rPr lang="en-US" sz="2000" dirty="0"/>
              <a:t>, and </a:t>
            </a:r>
            <a:r>
              <a:rPr lang="en-US" sz="2000" b="1" dirty="0"/>
              <a:t>Node.js</a:t>
            </a:r>
            <a:r>
              <a:rPr lang="en-US" sz="2000" dirty="0"/>
              <a:t>. </a:t>
            </a:r>
          </a:p>
          <a:p>
            <a:r>
              <a:rPr lang="en-US" sz="2000" dirty="0"/>
              <a:t>Uses </a:t>
            </a:r>
            <a:r>
              <a:rPr lang="en-US" sz="2000" b="1" dirty="0"/>
              <a:t>only JavaScript - driven solutions</a:t>
            </a:r>
            <a:r>
              <a:rPr lang="en-US" sz="2000" dirty="0"/>
              <a:t> to implement the different parts of a web application. </a:t>
            </a:r>
          </a:p>
          <a:p>
            <a:r>
              <a:rPr lang="en-US" sz="2000" dirty="0"/>
              <a:t>Has the following advantages:</a:t>
            </a:r>
          </a:p>
          <a:p>
            <a:pPr lvl="1"/>
            <a:r>
              <a:rPr lang="en-US" sz="2000" dirty="0"/>
              <a:t>A </a:t>
            </a:r>
            <a:r>
              <a:rPr lang="en-US" sz="2000" b="1" dirty="0"/>
              <a:t>single language </a:t>
            </a:r>
            <a:r>
              <a:rPr lang="en-US" sz="2000" dirty="0"/>
              <a:t>is used throughout the application</a:t>
            </a:r>
          </a:p>
          <a:p>
            <a:pPr lvl="1"/>
            <a:r>
              <a:rPr lang="en-US" sz="2000" dirty="0"/>
              <a:t>All the parts of the application can </a:t>
            </a:r>
            <a:r>
              <a:rPr lang="en-US" sz="2000" b="1" dirty="0"/>
              <a:t>support and often enforce </a:t>
            </a:r>
            <a:r>
              <a:rPr lang="en-US" sz="2000" dirty="0"/>
              <a:t>the use of the </a:t>
            </a:r>
            <a:r>
              <a:rPr lang="en-US" sz="2000" b="1" dirty="0"/>
              <a:t>MVC architecture</a:t>
            </a:r>
          </a:p>
          <a:p>
            <a:pPr lvl="1"/>
            <a:r>
              <a:rPr lang="en-US" sz="2000" dirty="0"/>
              <a:t>Serialization and deserialization of data structures is no longer needed because </a:t>
            </a:r>
            <a:r>
              <a:rPr lang="en-US" sz="2000" b="1" dirty="0"/>
              <a:t>data marshaling is done using JSON objects</a:t>
            </a:r>
            <a:r>
              <a:rPr lang="en-US" sz="2000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2C2F28E-7E24-4D47-877A-88E093DE1C62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5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4343400"/>
            <a:ext cx="3886200" cy="168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0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Creating a </a:t>
            </a:r>
            <a:r>
              <a:rPr lang="en-US" b="1" dirty="0" err="1"/>
              <a:t>package.json</a:t>
            </a:r>
            <a:r>
              <a:rPr lang="en-US" b="1"/>
              <a:t> file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6CB3F91-016C-41FE-B0E2-44A41FFE67E8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50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14401"/>
            <a:ext cx="4876800" cy="531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6730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Installing the </a:t>
            </a:r>
            <a:r>
              <a:rPr lang="en-US" b="1" dirty="0" err="1"/>
              <a:t>package.json</a:t>
            </a:r>
            <a:r>
              <a:rPr lang="en-US" b="1" dirty="0"/>
              <a:t> dependencies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creating your </a:t>
            </a:r>
            <a:r>
              <a:rPr lang="en-US" b="1" dirty="0" err="1"/>
              <a:t>package.json</a:t>
            </a:r>
            <a:r>
              <a:rPr lang="en-US" dirty="0"/>
              <a:t> file, you'll be able to install your application dependencies by navigating to your application's root folder and using the </a:t>
            </a:r>
            <a:r>
              <a:rPr lang="en-US" b="1" dirty="0" err="1"/>
              <a:t>npm</a:t>
            </a:r>
            <a:r>
              <a:rPr lang="en-US" dirty="0"/>
              <a:t> install command as follows:</a:t>
            </a:r>
          </a:p>
          <a:p>
            <a:pPr marL="0" indent="0" algn="ctr">
              <a:buNone/>
            </a:pPr>
            <a:r>
              <a:rPr lang="en-US" b="1" dirty="0" err="1"/>
              <a:t>npm</a:t>
            </a:r>
            <a:r>
              <a:rPr lang="en-US" b="1" dirty="0"/>
              <a:t> install</a:t>
            </a:r>
          </a:p>
          <a:p>
            <a:r>
              <a:rPr lang="en-US" dirty="0"/>
              <a:t>NPM will automatically detect your </a:t>
            </a:r>
            <a:r>
              <a:rPr lang="en-US" dirty="0" err="1"/>
              <a:t>package.json</a:t>
            </a:r>
            <a:r>
              <a:rPr lang="en-US" dirty="0"/>
              <a:t> file and will install all your application dependencies, placing them under a local </a:t>
            </a:r>
            <a:r>
              <a:rPr lang="en-US" b="1" dirty="0" err="1"/>
              <a:t>node_modules</a:t>
            </a:r>
            <a:r>
              <a:rPr lang="en-US" dirty="0"/>
              <a:t> folder. </a:t>
            </a:r>
          </a:p>
          <a:p>
            <a:r>
              <a:rPr lang="en-US" dirty="0"/>
              <a:t>An alternative and sometimes better approach to install your dependencies is to use the following </a:t>
            </a:r>
            <a:r>
              <a:rPr lang="en-US" b="1" dirty="0" err="1"/>
              <a:t>npm</a:t>
            </a:r>
            <a:r>
              <a:rPr lang="en-US" dirty="0"/>
              <a:t> update command:</a:t>
            </a:r>
          </a:p>
          <a:p>
            <a:pPr marL="0" indent="0" algn="ctr">
              <a:buNone/>
            </a:pPr>
            <a:r>
              <a:rPr lang="en-US" b="1" dirty="0" err="1"/>
              <a:t>npm</a:t>
            </a:r>
            <a:r>
              <a:rPr lang="en-US" b="1" dirty="0"/>
              <a:t> update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CB5BE0-B60E-4F0B-B636-A21DF732355D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50888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Updating the </a:t>
            </a:r>
            <a:r>
              <a:rPr lang="en-US" b="1" dirty="0" err="1"/>
              <a:t>package.json</a:t>
            </a:r>
            <a:r>
              <a:rPr lang="en-US" b="1" dirty="0"/>
              <a:t>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Another robust feature of the </a:t>
            </a:r>
            <a:r>
              <a:rPr lang="en-US" b="1" dirty="0" err="1"/>
              <a:t>npm</a:t>
            </a:r>
            <a:r>
              <a:rPr lang="en-US" dirty="0"/>
              <a:t> install command is the ability to </a:t>
            </a:r>
            <a:r>
              <a:rPr lang="en-US" b="1" dirty="0"/>
              <a:t>install a new package and save the package information as a dependency in your </a:t>
            </a:r>
            <a:r>
              <a:rPr lang="en-US" b="1" dirty="0" err="1"/>
              <a:t>package.json</a:t>
            </a:r>
            <a:r>
              <a:rPr lang="en-US" b="1" dirty="0"/>
              <a:t> file</a:t>
            </a:r>
            <a:r>
              <a:rPr lang="en-US" dirty="0"/>
              <a:t>. </a:t>
            </a:r>
          </a:p>
          <a:p>
            <a:r>
              <a:rPr lang="en-US" dirty="0"/>
              <a:t>This can be accomplished using the </a:t>
            </a:r>
            <a:r>
              <a:rPr lang="en-US" b="1" dirty="0"/>
              <a:t>--save</a:t>
            </a:r>
            <a:r>
              <a:rPr lang="en-US" dirty="0"/>
              <a:t> optional flag when installing a specific package. </a:t>
            </a:r>
          </a:p>
          <a:p>
            <a:r>
              <a:rPr lang="en-US" dirty="0"/>
              <a:t>For example, to install the latest version of Express and save it as a dependency, you can issue the following command:</a:t>
            </a:r>
          </a:p>
          <a:p>
            <a:pPr marL="0" indent="0" algn="ctr">
              <a:buNone/>
            </a:pPr>
            <a:r>
              <a:rPr lang="en-US" b="1" dirty="0" err="1"/>
              <a:t>npm</a:t>
            </a:r>
            <a:r>
              <a:rPr lang="en-US" b="1" dirty="0"/>
              <a:t> install express --save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92F362E-FA51-470E-82BB-EEFD3A0B3097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4990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Node.js Apps in VS Code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09A2AA4-A937-435B-A16D-4DA02D97EEC1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53</a:t>
            </a:fld>
            <a:endParaRPr lang="en-US" alt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a simple Node.js app in VS Code.</a:t>
            </a:r>
          </a:p>
          <a:p>
            <a:r>
              <a:rPr lang="en-US" dirty="0"/>
              <a:t>See the video on </a:t>
            </a:r>
            <a:r>
              <a:rPr lang="en-US" dirty="0" err="1"/>
              <a:t>eCentennial</a:t>
            </a:r>
            <a:r>
              <a:rPr lang="en-US" dirty="0"/>
              <a:t>.</a:t>
            </a:r>
          </a:p>
          <a:p>
            <a:r>
              <a:rPr lang="en-US" dirty="0"/>
              <a:t>Test Week 1 Examples</a:t>
            </a:r>
          </a:p>
          <a:p>
            <a:r>
              <a:rPr lang="en-US" dirty="0"/>
              <a:t>Complete the Lab Session 1</a:t>
            </a:r>
          </a:p>
          <a:p>
            <a:r>
              <a:rPr lang="en-US" dirty="0"/>
              <a:t>Complete Interactive Exercise 1</a:t>
            </a:r>
          </a:p>
        </p:txBody>
      </p:sp>
    </p:spTree>
    <p:extLst>
      <p:ext uri="{BB962C8B-B14F-4D97-AF65-F5344CB8AC3E}">
        <p14:creationId xmlns:p14="http://schemas.microsoft.com/office/powerpoint/2010/main" val="1057951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96F4A7A6-343E-4101-B843-FE4A1A7C82D7}" type="datetime1">
              <a:rPr lang="en-US" altLang="en-US" smtClean="0">
                <a:solidFill>
                  <a:srgbClr val="339966"/>
                </a:solidFill>
              </a:rPr>
              <a:t>9/2/2023</a:t>
            </a:fld>
            <a:endParaRPr lang="en-US" altLang="en-US">
              <a:solidFill>
                <a:srgbClr val="339966"/>
              </a:solidFill>
            </a:endParaRPr>
          </a:p>
        </p:txBody>
      </p:sp>
      <p:sp>
        <p:nvSpPr>
          <p:cNvPr id="21507" name="Footer Placeholder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>
                <a:solidFill>
                  <a:srgbClr val="339966"/>
                </a:solidFill>
              </a:rPr>
              <a:t>Web Application Development</a:t>
            </a:r>
          </a:p>
        </p:txBody>
      </p:sp>
      <p:sp>
        <p:nvSpPr>
          <p:cNvPr id="21508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B012329F-8C78-4416-8C2C-EF419FA48C68}" type="slidenum">
              <a:rPr lang="en-US" altLang="en-US">
                <a:solidFill>
                  <a:srgbClr val="339966"/>
                </a:solidFill>
              </a:rPr>
              <a:pPr eaLnBrk="1" hangingPunct="1"/>
              <a:t>54</a:t>
            </a:fld>
            <a:endParaRPr lang="en-US" altLang="en-US">
              <a:solidFill>
                <a:srgbClr val="339966"/>
              </a:solidFill>
            </a:endParaRP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References</a:t>
            </a: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Reference textbook</a:t>
            </a:r>
          </a:p>
          <a:p>
            <a:pPr eaLnBrk="1" hangingPunct="1"/>
            <a:r>
              <a:rPr lang="en-US" altLang="en-US" dirty="0">
                <a:hlinkClick r:id="rId2"/>
              </a:rPr>
              <a:t>https://nodejs.org/en/</a:t>
            </a:r>
            <a:endParaRPr lang="en-US" altLang="en-US" dirty="0"/>
          </a:p>
          <a:p>
            <a:pPr eaLnBrk="1" hangingPunct="1"/>
            <a:r>
              <a:rPr lang="en-US" altLang="en-US" dirty="0"/>
              <a:t>http://expressjs.com/</a:t>
            </a:r>
          </a:p>
          <a:p>
            <a:pPr eaLnBrk="1" hangingPunct="1"/>
            <a:r>
              <a:rPr lang="en-US" altLang="en-US" dirty="0">
                <a:hlinkClick r:id="rId3"/>
              </a:rPr>
              <a:t>https://angular.io/</a:t>
            </a:r>
            <a:endParaRPr lang="en-US" altLang="en-US" dirty="0"/>
          </a:p>
          <a:p>
            <a:pPr eaLnBrk="1" hangingPunct="1"/>
            <a:r>
              <a:rPr lang="en-US" altLang="en-US" dirty="0">
                <a:hlinkClick r:id="rId4"/>
              </a:rPr>
              <a:t>https://www.mongodb.org/</a:t>
            </a:r>
            <a:endParaRPr lang="en-US" altLang="en-US" dirty="0"/>
          </a:p>
          <a:p>
            <a:pPr eaLnBrk="1" hangingPunct="1"/>
            <a:r>
              <a:rPr lang="en-US" altLang="en-US" dirty="0"/>
              <a:t>https://code.visualstudio.com/</a:t>
            </a:r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87410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Stack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MongoDB</a:t>
            </a:r>
            <a:r>
              <a:rPr lang="en-US" dirty="0"/>
              <a:t> is a scalable NoSQL database that used a JSON-like data model with dynamic schemas.</a:t>
            </a:r>
          </a:p>
          <a:p>
            <a:r>
              <a:rPr lang="en-US" b="1" dirty="0"/>
              <a:t>Express</a:t>
            </a:r>
            <a:r>
              <a:rPr lang="en-US" dirty="0"/>
              <a:t> is </a:t>
            </a:r>
            <a:r>
              <a:rPr lang="en-US" b="1" dirty="0"/>
              <a:t>a lightweight node.js web application framework</a:t>
            </a:r>
            <a:r>
              <a:rPr lang="en-US" dirty="0"/>
              <a:t>, providing a robust set of features for building single and multi-page, and hybrid web application.</a:t>
            </a:r>
          </a:p>
          <a:p>
            <a:r>
              <a:rPr lang="en-US" b="1" dirty="0"/>
              <a:t>Node.js</a:t>
            </a:r>
            <a:r>
              <a:rPr lang="en-US" dirty="0"/>
              <a:t> is a </a:t>
            </a:r>
            <a:r>
              <a:rPr lang="en-US" b="1" dirty="0"/>
              <a:t>server side JavaScript execution environment</a:t>
            </a:r>
            <a:r>
              <a:rPr lang="en-US" dirty="0"/>
              <a:t> built on Google Chrome’s V8 JavaScript runtime - helps in building highly scalable and concurrent applications rapidly.</a:t>
            </a:r>
          </a:p>
          <a:p>
            <a:r>
              <a:rPr lang="en-US" b="1" dirty="0"/>
              <a:t>Angular</a:t>
            </a:r>
            <a:r>
              <a:rPr lang="en-US" dirty="0"/>
              <a:t> is a JavaScript framework developed by Google - a complete solution for rapid </a:t>
            </a:r>
            <a:r>
              <a:rPr lang="en-US" b="1" dirty="0"/>
              <a:t>front end development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F35494-1FCF-4A2A-AA3D-BEB66F698729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0305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LAMP versus MEAN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</a:t>
            </a:r>
            <a:r>
              <a:rPr lang="en-US" dirty="0">
                <a:sym typeface="Wingdings" panose="05000000000000000000" pitchFamily="2" charset="2"/>
              </a:rPr>
              <a:t> Node.js (platform)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Apache  Express.js (web server framework)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MySQL  MongoDB (persistence layer)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PHP or Python or Perl  Angular (User Interface)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598B1D0-528D-4B41-B610-C2A4ECA2A8BF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50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Full-Stack </a:t>
            </a:r>
            <a:r>
              <a:rPr lang="en-US"/>
              <a:t>JavaScript Advantages </a:t>
            </a:r>
            <a:r>
              <a:rPr lang="en-US" dirty="0"/>
              <a:t>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Performance</a:t>
            </a:r>
          </a:p>
          <a:p>
            <a:pPr lvl="1"/>
            <a:r>
              <a:rPr lang="en-US" dirty="0"/>
              <a:t>Increasing number of requests</a:t>
            </a:r>
          </a:p>
          <a:p>
            <a:pPr lvl="1"/>
            <a:r>
              <a:rPr lang="en-US" dirty="0"/>
              <a:t>Reducing response time</a:t>
            </a:r>
          </a:p>
          <a:p>
            <a:pPr lvl="1"/>
            <a:r>
              <a:rPr lang="en-US" dirty="0"/>
              <a:t>Non-blocking I/O - allows web server to handle more concurrent requests without requiring additional hardware or configuration</a:t>
            </a:r>
          </a:p>
          <a:p>
            <a:pPr lvl="1"/>
            <a:r>
              <a:rPr lang="en-US" dirty="0"/>
              <a:t>Cross-platform (Windows, Linux, </a:t>
            </a:r>
            <a:r>
              <a:rPr lang="en-US" dirty="0" err="1"/>
              <a:t>MacOS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One single programming language for the entire project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9003196-D056-4519-88FE-A0188C8A5CB6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7791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MERN Stack - recap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MongoDB</a:t>
            </a:r>
            <a:r>
              <a:rPr lang="en-US" dirty="0"/>
              <a:t> </a:t>
            </a:r>
          </a:p>
          <a:p>
            <a:r>
              <a:rPr lang="en-US" b="1" dirty="0"/>
              <a:t>Express</a:t>
            </a:r>
            <a:r>
              <a:rPr lang="en-US" dirty="0"/>
              <a:t> </a:t>
            </a:r>
          </a:p>
          <a:p>
            <a:r>
              <a:rPr lang="en-US" b="1" dirty="0"/>
              <a:t>Node.js</a:t>
            </a:r>
            <a:r>
              <a:rPr lang="en-US" dirty="0"/>
              <a:t> </a:t>
            </a:r>
          </a:p>
          <a:p>
            <a:r>
              <a:rPr lang="en-US" b="1" dirty="0" err="1"/>
              <a:t>ReactJS</a:t>
            </a:r>
            <a:r>
              <a:rPr lang="en-US" dirty="0"/>
              <a:t> is a JavaScript component-based </a:t>
            </a:r>
            <a:r>
              <a:rPr lang="en-US" b="1" dirty="0"/>
              <a:t>front-end library</a:t>
            </a:r>
            <a:r>
              <a:rPr lang="en-US" dirty="0"/>
              <a:t> maintained by Facebook – most popular for </a:t>
            </a:r>
            <a:r>
              <a:rPr lang="en-US" b="1" dirty="0"/>
              <a:t>front-end development</a:t>
            </a:r>
            <a:r>
              <a:rPr lang="en-US" dirty="0"/>
              <a:t>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4CA63DA-F949-46A9-9C70-7F3239EEC213}" type="datetime1">
              <a:rPr lang="en-US" smtClean="0"/>
              <a:t>9/2/2023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Web Application Development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5CF243-786F-4254-B068-4C9F0B6EA12F}" type="slidenum">
              <a:rPr lang="en-US" altLang="en-US" smtClean="0"/>
              <a:pPr/>
              <a:t>9</a:t>
            </a:fld>
            <a:endParaRPr lang="en-US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993" y="3429000"/>
            <a:ext cx="5738813" cy="254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75206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7056</TotalTime>
  <Words>1974</Words>
  <Application>Microsoft Office PowerPoint</Application>
  <PresentationFormat>On-screen Show (4:3)</PresentationFormat>
  <Paragraphs>367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Times New Roman</vt:lpstr>
      <vt:lpstr>Wingdings</vt:lpstr>
      <vt:lpstr>Default Design</vt:lpstr>
      <vt:lpstr>Web Application Development</vt:lpstr>
      <vt:lpstr>Introduction to MEAN and MERN</vt:lpstr>
      <vt:lpstr>Three-tier web application development</vt:lpstr>
      <vt:lpstr>Web technology stacks - recap</vt:lpstr>
      <vt:lpstr>MEAN Stack - recap</vt:lpstr>
      <vt:lpstr>MEAN Stack - recap</vt:lpstr>
      <vt:lpstr>LAMP versus MEAN - recap</vt:lpstr>
      <vt:lpstr>Full-Stack JavaScript Advantages - recap</vt:lpstr>
      <vt:lpstr>MERN Stack - recap</vt:lpstr>
      <vt:lpstr>Downloading MongoDB</vt:lpstr>
      <vt:lpstr>Installing MongoDB</vt:lpstr>
      <vt:lpstr>Installing MongoDB</vt:lpstr>
      <vt:lpstr>Installing MongoDB</vt:lpstr>
      <vt:lpstr>Installing MongoDB</vt:lpstr>
      <vt:lpstr>Installing MongoDB</vt:lpstr>
      <vt:lpstr>Installing MongoDB</vt:lpstr>
      <vt:lpstr>Installing MongoDB</vt:lpstr>
      <vt:lpstr>Install mongosh</vt:lpstr>
      <vt:lpstr>MongoDB bin folder</vt:lpstr>
      <vt:lpstr>MongoDB bin folder</vt:lpstr>
      <vt:lpstr>MongoDB default folder for files</vt:lpstr>
      <vt:lpstr>Running MongoDB</vt:lpstr>
      <vt:lpstr>Running MongoDB</vt:lpstr>
      <vt:lpstr>Using the MongoDB shell</vt:lpstr>
      <vt:lpstr>Using the MongoDB shell</vt:lpstr>
      <vt:lpstr>Testing the database</vt:lpstr>
      <vt:lpstr>MongoDB Compass</vt:lpstr>
      <vt:lpstr>MongoDB Compass</vt:lpstr>
      <vt:lpstr>Add Documents</vt:lpstr>
      <vt:lpstr>Add Documents</vt:lpstr>
      <vt:lpstr>Installing Node.js</vt:lpstr>
      <vt:lpstr>Installing Node.js</vt:lpstr>
      <vt:lpstr>Installing Node.js</vt:lpstr>
      <vt:lpstr>Installing Node.js</vt:lpstr>
      <vt:lpstr>Installing Node.js</vt:lpstr>
      <vt:lpstr>Installing Node.js</vt:lpstr>
      <vt:lpstr>Installing Node.js</vt:lpstr>
      <vt:lpstr>Running Node.js</vt:lpstr>
      <vt:lpstr>Running Node.js</vt:lpstr>
      <vt:lpstr>Node.js prompt commands</vt:lpstr>
      <vt:lpstr>Node Package Manager</vt:lpstr>
      <vt:lpstr>Using NPM</vt:lpstr>
      <vt:lpstr>Using NPM</vt:lpstr>
      <vt:lpstr>Using NPM</vt:lpstr>
      <vt:lpstr>Using NPM</vt:lpstr>
      <vt:lpstr>Using NPM</vt:lpstr>
      <vt:lpstr>Managing dependencies using the package.json file</vt:lpstr>
      <vt:lpstr>Managing dependencies using the package.json file</vt:lpstr>
      <vt:lpstr>Creating a package.json file</vt:lpstr>
      <vt:lpstr>Creating a package.json file</vt:lpstr>
      <vt:lpstr>Installing the package.json dependencies</vt:lpstr>
      <vt:lpstr>Updating the package.json file</vt:lpstr>
      <vt:lpstr>Creating Node.js Apps in VS Code</vt:lpstr>
      <vt:lpstr>References</vt:lpstr>
    </vt:vector>
  </TitlesOfParts>
  <Company>CentennialCollege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ILIA</dc:creator>
  <cp:lastModifiedBy>Blessing Ajiboye</cp:lastModifiedBy>
  <cp:revision>822</cp:revision>
  <dcterms:created xsi:type="dcterms:W3CDTF">2008-05-26T16:51:35Z</dcterms:created>
  <dcterms:modified xsi:type="dcterms:W3CDTF">2023-09-02T11:02:57Z</dcterms:modified>
</cp:coreProperties>
</file>